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2" r:id="rId5"/>
    <p:sldId id="264" r:id="rId6"/>
    <p:sldId id="260" r:id="rId7"/>
    <p:sldId id="265" r:id="rId8"/>
    <p:sldId id="261" r:id="rId9"/>
    <p:sldId id="273" r:id="rId10"/>
    <p:sldId id="270" r:id="rId11"/>
    <p:sldId id="266" r:id="rId12"/>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4DBF32-AB3E-422D-B9E4-5CD441EF89B5}" v="5" dt="2026-06-26T11:37:02.4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5" autoAdjust="0"/>
    <p:restoredTop sz="94676"/>
  </p:normalViewPr>
  <p:slideViewPr>
    <p:cSldViewPr snapToGrid="0">
      <p:cViewPr varScale="1">
        <p:scale>
          <a:sx n="163" d="100"/>
          <a:sy n="163" d="100"/>
        </p:scale>
        <p:origin x="1620"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7/6/2026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www.gov.uk/government/publications/pe-and-sport-premium-conditions-of-grant-2025-to-202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CFA53F3-F0F5-4362-4434-1CA64B94EA7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F06D8B73-1069-A20D-8F57-8B1AA064904F}"/>
              </a:ext>
            </a:extLst>
          </p:cNvPr>
          <p:cNvGraphicFramePr>
            <a:graphicFrameLocks noGrp="1"/>
          </p:cNvGraphicFramePr>
          <p:nvPr>
            <p:extLst>
              <p:ext uri="{D42A27DB-BD31-4B8C-83A1-F6EECF244321}">
                <p14:modId xmlns:p14="http://schemas.microsoft.com/office/powerpoint/2010/main" val="1013313830"/>
              </p:ext>
            </p:extLst>
          </p:nvPr>
        </p:nvGraphicFramePr>
        <p:xfrm>
          <a:off x="294842" y="694098"/>
          <a:ext cx="5530128" cy="33375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244139">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5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5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500" b="1" dirty="0">
                          <a:effectLst/>
                          <a:latin typeface="Calibri" panose="020F0502020204030204" pitchFamily="34" charset="0"/>
                          <a:cs typeface="Calibri" panose="020F0502020204030204" pitchFamily="34" charset="0"/>
                        </a:rPr>
                        <a:t>Plan and monitor</a:t>
                      </a:r>
                      <a:br>
                        <a:rPr lang="en-US" sz="500" b="1" dirty="0">
                          <a:effectLst/>
                          <a:latin typeface="Calibri" panose="020F0502020204030204" pitchFamily="34" charset="0"/>
                          <a:cs typeface="Calibri" panose="020F0502020204030204" pitchFamily="34" charset="0"/>
                        </a:rPr>
                      </a:br>
                      <a:r>
                        <a:rPr lang="en-US" sz="3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b="0" i="0" dirty="0">
                          <a:latin typeface="+mn-lt"/>
                          <a:cs typeface="Calibri" panose="020F0502020204030204" pitchFamily="34" charset="0"/>
                        </a:rPr>
                        <a:t>Increasing participation in competitive sport</a:t>
                      </a:r>
                      <a:endParaRPr lang="en-US" sz="600" b="0" i="0" dirty="0">
                        <a:solidFill>
                          <a:schemeClr val="tx1"/>
                        </a:solidFill>
                        <a:latin typeface="+mn-lt"/>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500" dirty="0"/>
                        <a:t>This will be achieved by adapting activities to meet the needs of the learners. This can include using small-sided games, adapting rules and focusing on teamwork, effort and personal achievement alongside winning.</a:t>
                      </a:r>
                    </a:p>
                    <a:p>
                      <a:r>
                        <a:rPr lang="en-GB" sz="500" dirty="0"/>
                        <a:t>Providing opportunities for intra-school competitions and events against other schools can help build confidence in a supportive environment. Clear routines, strong relationships and appropriate preparation also help pupils feel more comfortable engaging in competitive activities.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mn-lt"/>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500" dirty="0"/>
                        <a:t>The aim is to see an increase in the number of pupils regularly participating in competitive sporting activities and representing the school in events and competitions. It is also hoped that pupils will develop greater confidence, resilience and teamwork skills, alongside improving their ability to manage both winning and losing positively.</a:t>
                      </a:r>
                    </a:p>
                    <a:p>
                      <a:r>
                        <a:rPr lang="en-GB" sz="500" dirty="0"/>
                        <a:t>Within a SEND setting, success will not only be measured by participation numbers but also by increased engagement, willingness to take part and improvements in confidence when accessing competitive environments.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mn-lt"/>
                          <a:cs typeface="Calibri" panose="020F0502020204030204" pitchFamily="34" charset="0"/>
                        </a:rPr>
                        <a:t>Pupil voice, event calendar, pictures from events.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5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5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5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5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500" b="1" dirty="0">
                          <a:solidFill>
                            <a:sysClr val="windowText" lastClr="000000"/>
                          </a:solidFill>
                          <a:effectLst/>
                          <a:latin typeface="Calibri" panose="020F0502020204030204" pitchFamily="34" charset="0"/>
                          <a:cs typeface="Calibri" panose="020F0502020204030204" pitchFamily="34" charset="0"/>
                        </a:rPr>
                        <a:t>Approx. cost</a:t>
                      </a:r>
                      <a:endParaRPr lang="en-GB" sz="5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5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5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500" b="1" dirty="0">
                          <a:latin typeface="Calibri" panose="020F0502020204030204" pitchFamily="34" charset="0"/>
                          <a:cs typeface="Calibri" panose="020F0502020204030204" pitchFamily="34" charset="0"/>
                        </a:rPr>
                        <a:t>Evaluate </a:t>
                      </a:r>
                      <a:r>
                        <a:rPr lang="en-US" sz="3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500" dirty="0"/>
                        <a:t>he impact seen so far has been an increase in pupil engagement and willingness to take part in competitive sporting activities. More pupils are showing an interest in representing the school and are becoming more confident when participating in competitions and sporting events.</a:t>
                      </a:r>
                    </a:p>
                    <a:p>
                      <a:r>
                        <a:rPr lang="en-GB" sz="500" dirty="0"/>
                        <a:t>There has also been improvement in teamwork, resilience and pupils' ability to manage both winning and losing in a positive manner. For many learners within a SEND setting, simply choosing to participate and remain engaged throughout an event represents significant progress and a positive outcome.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500" dirty="0"/>
                        <a:t>The improvements are sustainable provided opportunities for competition continue to be delivered in a way that meets the needs of the pupils. This includes maintaining regular access to competitions, adapting activities where necessary and continuing to focus on positive experiences rather than purely outcomes.</a:t>
                      </a:r>
                    </a:p>
                    <a:p>
                      <a:r>
                        <a:rPr lang="en-GB" sz="500" dirty="0"/>
                        <a:t>Building strong relationships, providing clear expectations and celebrating effort, resilience and teamwork alongside success will help maintain engagement and encourage long-term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600" dirty="0"/>
                        <a:t>I</a:t>
                      </a:r>
                      <a:r>
                        <a:rPr lang="en-GB" sz="500" dirty="0"/>
                        <a:t>ncreased numbers of pupils choosing competitive competition, taking part in intra-school competitions and representing the school in sporting events. Staff observations have also identified improvements in engagement, confidence and willingness to participate in competitive activities.</a:t>
                      </a:r>
                    </a:p>
                    <a:p>
                      <a:r>
                        <a:rPr lang="en-GB" sz="500" dirty="0"/>
                        <a:t>Further evidence can be seen through pupil feedback, participation records and the positive behaviours demonstrated during competitions, including teamwork, resilience and improved management of both winning and losing situations.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solidFill>
                          <a:schemeClr val="tx1"/>
                        </a:solidFill>
                        <a:latin typeface="Calibri" panose="020F0502020204030204" pitchFamily="34" charset="0"/>
                        <a:cs typeface="Calibri" panose="020F0502020204030204" pitchFamily="34" charset="0"/>
                      </a:endParaRPr>
                    </a:p>
                    <a:p>
                      <a:pPr algn="l">
                        <a:lnSpc>
                          <a:spcPct val="100000"/>
                        </a:lnSpc>
                      </a:pPr>
                      <a:r>
                        <a:rPr lang="en-US" sz="400" b="1" dirty="0">
                          <a:solidFill>
                            <a:schemeClr val="tx1"/>
                          </a:solidFill>
                          <a:latin typeface="Calibri" panose="020F0502020204030204" pitchFamily="34" charset="0"/>
                          <a:cs typeface="Calibri" panose="020F0502020204030204" pitchFamily="34" charset="0"/>
                        </a:rPr>
                        <a:t>Physical resources : £3500</a:t>
                      </a:r>
                    </a:p>
                    <a:p>
                      <a:pPr algn="l">
                        <a:lnSpc>
                          <a:spcPct val="100000"/>
                        </a:lnSpc>
                      </a:pPr>
                      <a:endParaRPr lang="en-US" sz="4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4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847C-2B42-CB6E-A3A8-FBC53086DBEA}"/>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80D0268-9FFC-E12D-3361-CE303B154D08}"/>
              </a:ext>
            </a:extLst>
          </p:cNvPr>
          <p:cNvPicPr>
            <a:picLocks noChangeAspect="1"/>
          </p:cNvPicPr>
          <p:nvPr/>
        </p:nvPicPr>
        <p:blipFill>
          <a:blip r:embed="rId2"/>
          <a:stretch>
            <a:fillRect/>
          </a:stretch>
        </p:blipFill>
        <p:spPr>
          <a:xfrm>
            <a:off x="-23749" y="0"/>
            <a:ext cx="6187224" cy="4322536"/>
          </a:xfrm>
          <a:prstGeom prst="rect">
            <a:avLst/>
          </a:prstGeom>
        </p:spPr>
      </p:pic>
      <p:sp>
        <p:nvSpPr>
          <p:cNvPr id="4" name="TextBox 3">
            <a:extLst>
              <a:ext uri="{FF2B5EF4-FFF2-40B4-BE49-F238E27FC236}">
                <a16:creationId xmlns:a16="http://schemas.microsoft.com/office/drawing/2014/main" id="{61BAB802-43D4-8699-5757-2F1FE911345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2" name="Rectangle 1">
            <a:extLst>
              <a:ext uri="{FF2B5EF4-FFF2-40B4-BE49-F238E27FC236}">
                <a16:creationId xmlns:a16="http://schemas.microsoft.com/office/drawing/2014/main" id="{839CA36D-C1F1-EC25-6FEA-2CE3AA0EF20F}"/>
              </a:ext>
            </a:extLst>
          </p:cNvPr>
          <p:cNvSpPr/>
          <p:nvPr/>
        </p:nvSpPr>
        <p:spPr>
          <a:xfrm>
            <a:off x="146584" y="167948"/>
            <a:ext cx="5870308" cy="439325"/>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0DCC7D-37B2-168B-8CF8-B93E9B7FE518}"/>
              </a:ext>
            </a:extLst>
          </p:cNvPr>
          <p:cNvSpPr txBox="1"/>
          <p:nvPr/>
        </p:nvSpPr>
        <p:spPr>
          <a:xfrm>
            <a:off x="-37709" y="172166"/>
            <a:ext cx="6187224" cy="215444"/>
          </a:xfrm>
          <a:prstGeom prst="rect">
            <a:avLst/>
          </a:prstGeom>
          <a:noFill/>
        </p:spPr>
        <p:txBody>
          <a:bodyPr wrap="square">
            <a:spAutoFit/>
          </a:bodyPr>
          <a:lstStyle/>
          <a:p>
            <a:pPr algn="ctr">
              <a:buNone/>
            </a:pPr>
            <a:r>
              <a:rPr lang="en-GB" sz="800" b="1" dirty="0">
                <a:effectLst/>
                <a:latin typeface="Calibri" panose="020F0502020204030204" pitchFamily="34" charset="0"/>
                <a:ea typeface="Calibri" panose="020F0502020204030204" pitchFamily="34" charset="0"/>
              </a:rPr>
              <a:t>This page has been left blank for any notes or supporting information.</a:t>
            </a:r>
            <a:endParaRPr lang="en-GB" sz="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0601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Before you decide how you are going to use the funding for this academic year you should reflect and evaluate the impact of your use of you PE and sport premium funding in 2024/25.</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48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53D601A-6B9B-B24F-954C-6D0ACC4C5EDD}"/>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(2025/2026)</a:t>
            </a:r>
          </a:p>
        </p:txBody>
      </p:sp>
      <p:sp>
        <p:nvSpPr>
          <p:cNvPr id="6" name="TextBox 5">
            <a:extLst>
              <a:ext uri="{FF2B5EF4-FFF2-40B4-BE49-F238E27FC236}">
                <a16:creationId xmlns:a16="http://schemas.microsoft.com/office/drawing/2014/main"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t>You do not need to complete every box. Just record the information that is key to your school's priorities and areas of focus.</a:t>
            </a:r>
          </a:p>
          <a:p>
            <a:pPr>
              <a:lnSpc>
                <a:spcPct val="124000"/>
              </a:lnSpc>
            </a:pPr>
            <a:r>
              <a:rPr lang="en-US" sz="850" b="1" i="1" dirty="0"/>
              <a:t>Remember</a:t>
            </a:r>
            <a:r>
              <a:rPr lang="en-US" sz="850" i="1" dirty="0"/>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id="{065D4AC4-7957-AA62-C1A0-FE4F2CF00CA3}"/>
              </a:ext>
            </a:extLst>
          </p:cNvPr>
          <p:cNvGraphicFramePr>
            <a:graphicFrameLocks noGrp="1"/>
          </p:cNvGraphicFramePr>
          <p:nvPr>
            <p:extLst>
              <p:ext uri="{D42A27DB-BD31-4B8C-83A1-F6EECF244321}">
                <p14:modId xmlns:p14="http://schemas.microsoft.com/office/powerpoint/2010/main" val="2964030565"/>
              </p:ext>
            </p:extLst>
          </p:nvPr>
        </p:nvGraphicFramePr>
        <p:xfrm>
          <a:off x="298298" y="1528568"/>
          <a:ext cx="5579690" cy="2727960"/>
        </p:xfrm>
        <a:graphic>
          <a:graphicData uri="http://schemas.openxmlformats.org/drawingml/2006/table">
            <a:tbl>
              <a:tblPr firstRow="1" bandRow="1">
                <a:tableStyleId>{5C22544A-7EE6-4342-B048-85BDC9FD1C3A}</a:tableStyleId>
              </a:tblPr>
              <a:tblGrid>
                <a:gridCol w="1727331">
                  <a:extLst>
                    <a:ext uri="{9D8B030D-6E8A-4147-A177-3AD203B41FA5}">
                      <a16:colId xmlns:a16="http://schemas.microsoft.com/office/drawing/2014/main" val="1397519339"/>
                    </a:ext>
                  </a:extLst>
                </a:gridCol>
                <a:gridCol w="2028300">
                  <a:extLst>
                    <a:ext uri="{9D8B030D-6E8A-4147-A177-3AD203B41FA5}">
                      <a16:colId xmlns:a16="http://schemas.microsoft.com/office/drawing/2014/main" val="279180329"/>
                    </a:ext>
                  </a:extLst>
                </a:gridCol>
                <a:gridCol w="1824059">
                  <a:extLst>
                    <a:ext uri="{9D8B030D-6E8A-4147-A177-3AD203B41FA5}">
                      <a16:colId xmlns:a16="http://schemas.microsoft.com/office/drawing/2014/main" val="1532179531"/>
                    </a:ext>
                  </a:extLst>
                </a:gridCol>
              </a:tblGrid>
              <a:tr h="139391">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707676">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1. </a:t>
                      </a:r>
                      <a:r>
                        <a:rPr lang="en-US" sz="600" dirty="0">
                          <a:effectLst/>
                          <a:latin typeface="Calibri" panose="020F0502020204030204" pitchFamily="34" charset="0"/>
                          <a:cs typeface="Calibri" panose="020F0502020204030204" pitchFamily="34" charset="0"/>
                        </a:rPr>
                        <a:t>Swim competently, confidently and proficiently over a distance of at least 25 </a:t>
                      </a:r>
                      <a:r>
                        <a:rPr lang="en-US" sz="600" dirty="0" err="1">
                          <a:effectLst/>
                          <a:latin typeface="Calibri" panose="020F0502020204030204" pitchFamily="34" charset="0"/>
                          <a:cs typeface="Calibri" panose="020F0502020204030204" pitchFamily="34" charset="0"/>
                        </a:rPr>
                        <a:t>metres</a:t>
                      </a:r>
                      <a:endParaRPr lang="en-GB" sz="600" dirty="0">
                        <a:effectLst/>
                        <a:latin typeface="Calibri" panose="020F0502020204030204" pitchFamily="34" charset="0"/>
                        <a:ea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500" dirty="0"/>
                        <a:t>Students had the opportunity to access swimming lessons to support achievement of this outcome. During these sessions, learners were assessed by qualified swimming instructors at Everyone Active in Stevenage. Most students were able to demonstrate confidence and proficiency in the water and successfully swim a distance of at least 25 metres, meeting the expected standard. The swimming programme provided learners with the opportunity to develop water confidence, improve technique and build their endurance over time.</a:t>
                      </a: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643341">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2. </a:t>
                      </a:r>
                      <a:r>
                        <a:rPr lang="en-US" sz="6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600" dirty="0">
                        <a:effectLst/>
                        <a:latin typeface="Calibri" panose="020F0502020204030204" pitchFamily="34" charset="0"/>
                        <a:ea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500" dirty="0"/>
                        <a:t>Students demonstrated a range of swimming strokes throughout the term, including front crawl, backstroke and breaststroke. Many were able to perform these strokes effectively and showed improvement in both technique and confidence over time. Qualified swimming instructors provided teaching, guidance and feedback during sessions to support learners in developing their skills and refining their technique.</a:t>
                      </a: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500" dirty="0"/>
                        <a:t>Breaststroke proved to be the most challenging stroke for many students due to the level of coordination required between the arm and leg movements. As a result, several learners found it more difficult to perform effectively compared to front crawl and backstroke. However, students continued to develop their technique and understanding through practice and support from the swimming instructors.</a:t>
                      </a: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1007901">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effectLst/>
                          <a:latin typeface="Calibri" panose="020F0502020204030204" pitchFamily="34" charset="0"/>
                          <a:cs typeface="Calibri" panose="020F0502020204030204" pitchFamily="34" charset="0"/>
                        </a:rPr>
                        <a:t>3. </a:t>
                      </a:r>
                      <a:r>
                        <a:rPr lang="en-US" sz="600" dirty="0">
                          <a:effectLst/>
                          <a:latin typeface="Calibri" panose="020F0502020204030204" pitchFamily="34" charset="0"/>
                          <a:cs typeface="Calibri" panose="020F0502020204030204" pitchFamily="34" charset="0"/>
                        </a:rPr>
                        <a:t>Perform safe self-rescue in different water-based situations</a:t>
                      </a:r>
                      <a:endParaRPr lang="en-GB" sz="600" dirty="0">
                        <a:effectLst/>
                        <a:latin typeface="Calibri" panose="020F0502020204030204" pitchFamily="34" charset="0"/>
                        <a:ea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500" dirty="0"/>
                        <a:t>Students were given opportunities during swimming lessons to develop and practise safe self-rescue skills in a controlled environment. Many learners were able to demonstrate an understanding of basic self-rescue techniques, including remaining calm in the water, floating to regain control of their breathing and moving safely towards the poolside.</a:t>
                      </a:r>
                    </a:p>
                    <a:p>
                      <a:r>
                        <a:rPr lang="en-GB" sz="500" dirty="0"/>
                        <a:t>Students also developed an awareness of water safety and how to respond appropriately if they found themselves in difficulty in the water. For many learners, simply building confidence in deep water and understanding how to stay safe represented significant progress.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t>Several students found it challenging to remain calm in unfamiliar or more demanding water-based situations, which is an important aspect of self-rescue. Others struggled with the coordination and confidence needed to perform certain techniques independently.</a:t>
                      </a:r>
                      <a:endParaRPr lang="en-US" sz="500" dirty="0">
                        <a:latin typeface="Calibri" panose="020F0502020204030204" pitchFamily="34" charset="0"/>
                        <a:cs typeface="Calibri" panose="020F0502020204030204" pitchFamily="34" charset="0"/>
                      </a:endParaRPr>
                    </a:p>
                    <a:p>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B673-A646-6C19-D15A-944B76414D7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B56A260E-BF05-0A5C-4E38-14F45B4DA304}"/>
              </a:ext>
            </a:extLst>
          </p:cNvPr>
          <p:cNvPicPr>
            <a:picLocks noChangeAspect="1"/>
          </p:cNvPicPr>
          <p:nvPr/>
        </p:nvPicPr>
        <p:blipFill>
          <a:blip r:embed="rId2"/>
          <a:stretch>
            <a:fillRect/>
          </a:stretch>
        </p:blipFill>
        <p:spPr>
          <a:xfrm>
            <a:off x="-26726" y="0"/>
            <a:ext cx="6173264" cy="4322536"/>
          </a:xfrm>
          <a:prstGeom prst="rect">
            <a:avLst/>
          </a:prstGeom>
        </p:spPr>
      </p:pic>
      <p:sp>
        <p:nvSpPr>
          <p:cNvPr id="4" name="TextBox 3">
            <a:extLst>
              <a:ext uri="{FF2B5EF4-FFF2-40B4-BE49-F238E27FC236}">
                <a16:creationId xmlns:a16="http://schemas.microsoft.com/office/drawing/2014/main" id="{58774285-6350-5F9D-309A-493EA80BAD9B}"/>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(2025/2026)</a:t>
            </a:r>
          </a:p>
        </p:txBody>
      </p:sp>
      <p:graphicFrame>
        <p:nvGraphicFramePr>
          <p:cNvPr id="5" name="Table 4">
            <a:extLst>
              <a:ext uri="{FF2B5EF4-FFF2-40B4-BE49-F238E27FC236}">
                <a16:creationId xmlns:a16="http://schemas.microsoft.com/office/drawing/2014/main" id="{BB7A6755-CF87-7230-570A-7309BBAF653F}"/>
              </a:ext>
            </a:extLst>
          </p:cNvPr>
          <p:cNvGraphicFramePr>
            <a:graphicFrameLocks noGrp="1"/>
          </p:cNvGraphicFramePr>
          <p:nvPr>
            <p:extLst>
              <p:ext uri="{D42A27DB-BD31-4B8C-83A1-F6EECF244321}">
                <p14:modId xmlns:p14="http://schemas.microsoft.com/office/powerpoint/2010/main" val="3657294947"/>
              </p:ext>
            </p:extLst>
          </p:nvPr>
        </p:nvGraphicFramePr>
        <p:xfrm>
          <a:off x="201820" y="631508"/>
          <a:ext cx="5530128" cy="358140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kern="1200" dirty="0">
                          <a:solidFill>
                            <a:schemeClr val="dk1"/>
                          </a:solidFill>
                          <a:effectLst/>
                          <a:latin typeface="+mn-lt"/>
                          <a:ea typeface="+mn-ea"/>
                          <a:cs typeface="+mn-cs"/>
                        </a:rPr>
                        <a:t>The positive impact of the school’s physical education programme has extended beyond the classroom. Several students, having gained confidence through participation in PE and extracurricular activities, have gone on to join local football teams outside of school. This demonstrates the programme’s success in fostering a love for sport and physical activity, encouraging students to continue their engagement in structured, community-based environments. Such outcomes not only support physical health but also contribute to social development, teamwork, and self-esteem.</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700" dirty="0"/>
                        <a:t>Due to the range of SEND and SEMH needs within the school, some pupils found it difficult to participate consistently because of anxiety, emotional regulation difficulties, low motivation or previous negative experiences of sport and competition.</a:t>
                      </a:r>
                    </a:p>
                    <a:p>
                      <a:r>
                        <a:rPr lang="en-GB" sz="700" dirty="0"/>
                        <a:t>Some learners were reluctant to take part in unfamiliar activities or struggled when activities became competitive or physically demanding. Attendance, behaviour incidents and time spent out of class also affected opportunities for some pupils to engage regularly</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bl>
          </a:graphicData>
        </a:graphic>
      </p:graphicFrame>
    </p:spTree>
    <p:extLst>
      <p:ext uri="{BB962C8B-B14F-4D97-AF65-F5344CB8AC3E}">
        <p14:creationId xmlns:p14="http://schemas.microsoft.com/office/powerpoint/2010/main" val="275597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(2025/2026)</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3882172474"/>
              </p:ext>
            </p:extLst>
          </p:nvPr>
        </p:nvGraphicFramePr>
        <p:xfrm>
          <a:off x="294842" y="562669"/>
          <a:ext cx="5530128" cy="3644246"/>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90946">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1480166">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b="1" dirty="0">
                          <a:effectLst/>
                          <a:latin typeface="Calibri" panose="020F0502020204030204" pitchFamily="34" charset="0"/>
                          <a:cs typeface="Calibri" panose="020F0502020204030204" pitchFamily="34" charset="0"/>
                        </a:rPr>
                        <a:t>3. </a:t>
                      </a:r>
                      <a:r>
                        <a:rPr lang="en-US" sz="500" b="0" dirty="0">
                          <a:effectLst/>
                          <a:latin typeface="Calibri" panose="020F0502020204030204" pitchFamily="34" charset="0"/>
                          <a:cs typeface="Calibri" panose="020F0502020204030204" pitchFamily="34" charset="0"/>
                        </a:rPr>
                        <a:t>Raising the profile of PE and sport across the school, to support whole school improvement</a:t>
                      </a:r>
                      <a:endParaRPr lang="en-US" sz="500" b="0" dirty="0">
                        <a:latin typeface="Calibri" panose="020F0502020204030204" pitchFamily="34" charset="0"/>
                        <a:cs typeface="Calibri" panose="020F0502020204030204" pitchFamily="34" charset="0"/>
                      </a:endParaRPr>
                    </a:p>
                    <a:p>
                      <a:endParaRPr lang="en-US" sz="500" dirty="0">
                        <a:latin typeface="Calibri" panose="020F0502020204030204" pitchFamily="34" charset="0"/>
                        <a:cs typeface="Calibri" panose="020F0502020204030204" pitchFamily="34" charset="0"/>
                      </a:endParaRPr>
                    </a:p>
                    <a:p>
                      <a:endParaRPr lang="en-US" sz="500" dirty="0">
                        <a:latin typeface="Calibri" panose="020F0502020204030204" pitchFamily="34" charset="0"/>
                        <a:cs typeface="Calibri" panose="020F0502020204030204" pitchFamily="34" charset="0"/>
                      </a:endParaRPr>
                    </a:p>
                    <a:p>
                      <a:endParaRPr lang="en-US" sz="500" dirty="0">
                        <a:latin typeface="Calibri" panose="020F0502020204030204" pitchFamily="34" charset="0"/>
                        <a:cs typeface="Calibri" panose="020F0502020204030204" pitchFamily="34" charset="0"/>
                      </a:endParaRPr>
                    </a:p>
                    <a:p>
                      <a:endParaRPr lang="en-US" sz="500" dirty="0">
                        <a:latin typeface="Calibri" panose="020F0502020204030204" pitchFamily="34" charset="0"/>
                        <a:cs typeface="Calibri" panose="020F0502020204030204" pitchFamily="34" charset="0"/>
                      </a:endParaRPr>
                    </a:p>
                    <a:p>
                      <a:endParaRPr lang="en-US" sz="500" dirty="0">
                        <a:latin typeface="Calibri" panose="020F0502020204030204" pitchFamily="34" charset="0"/>
                        <a:cs typeface="Calibri" panose="020F0502020204030204" pitchFamily="34" charset="0"/>
                      </a:endParaRPr>
                    </a:p>
                    <a:p>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500" kern="1200" dirty="0">
                          <a:solidFill>
                            <a:schemeClr val="dk1"/>
                          </a:solidFill>
                          <a:effectLst/>
                          <a:latin typeface="+mn-lt"/>
                          <a:ea typeface="+mn-ea"/>
                          <a:cs typeface="+mn-cs"/>
                        </a:rPr>
                        <a:t>Staff at Larwood School are committed to ensuring that PE and physical activity are valued across the school and are accessible to every pupil. Physical activity is used not only to develop physical skills but also to support emotional regulation, resilience and readiness to learn, reflecting the therapeutic approach of the school. Recognising that many pupils find traditional PE lessons or competitive sport challenging, the school provides adapted physical activity opportunities, including yoga, nature walks and sensory-based movement activities. This ensures that all pupils can participate in ways that meet their individual needs while promoting healthy lifestyles and positive wellbeing.PE has a high profile within the curriculum through enrichment days, Presidents' Day, reward activities, hub sporting events and regular opportunities for pupils to represent the school in competitions. Pupils' achievements are celebrated through assemblies, Class Dojo and school communications, helping to build confidence and encourage participation.</a:t>
                      </a: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500" dirty="0">
                          <a:latin typeface="Calibri" panose="020F0502020204030204" pitchFamily="34" charset="0"/>
                          <a:cs typeface="Calibri" panose="020F0502020204030204" pitchFamily="34" charset="0"/>
                        </a:rPr>
                        <a:t>Due to the complex SEMH and SEND needs of some pupils, not all learners were able to engage consistently in whole-school sporting events or extracurricular activities. Anxiety, emotional regulation difficulties and attendance impacted participation for some pupils. The school will continue to develop adapted opportunities and personalised approaches to ensure all pupils can experience success through physical activity.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5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GB" sz="500" dirty="0">
                          <a:latin typeface="Calibri" panose="020F0502020204030204" pitchFamily="34" charset="0"/>
                          <a:cs typeface="Calibri" panose="020F0502020204030204" pitchFamily="34" charset="0"/>
                        </a:rPr>
                        <a:t>Due to the transport arrangements for many pupils, after-school sports clubs are not a viable option for most learners. The school therefore focuses on maximising opportunities for physical activity during the school day through PE lessons, enrichment activities, reward sessions and competitive events. The school will continue to explore alternative ways of increasing participation within the school day.</a:t>
                      </a: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1105594">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b="1" dirty="0">
                          <a:effectLst/>
                          <a:latin typeface="Calibri" panose="020F0502020204030204" pitchFamily="34" charset="0"/>
                          <a:cs typeface="Calibri" panose="020F0502020204030204" pitchFamily="34" charset="0"/>
                        </a:rPr>
                        <a:t>4. </a:t>
                      </a:r>
                      <a:r>
                        <a:rPr lang="en-US" sz="500" dirty="0">
                          <a:effectLst/>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endParaRPr lang="en-US" sz="500" dirty="0">
                        <a:latin typeface="Calibri" panose="020F0502020204030204" pitchFamily="34" charset="0"/>
                        <a:cs typeface="Calibri" panose="020F0502020204030204" pitchFamily="34" charset="0"/>
                      </a:endParaRPr>
                    </a:p>
                    <a:p>
                      <a:endParaRPr lang="en-US" sz="500" dirty="0">
                        <a:latin typeface="Calibri" panose="020F0502020204030204" pitchFamily="34" charset="0"/>
                        <a:cs typeface="Calibri" panose="020F0502020204030204" pitchFamily="34" charset="0"/>
                      </a:endParaRPr>
                    </a:p>
                    <a:p>
                      <a:endParaRPr lang="en-US" sz="500" dirty="0">
                        <a:latin typeface="Calibri" panose="020F0502020204030204" pitchFamily="34" charset="0"/>
                        <a:cs typeface="Calibri" panose="020F0502020204030204" pitchFamily="34" charset="0"/>
                      </a:endParaRPr>
                    </a:p>
                    <a:p>
                      <a:endParaRPr lang="en-US" sz="500" dirty="0">
                        <a:latin typeface="Calibri" panose="020F0502020204030204" pitchFamily="34" charset="0"/>
                        <a:cs typeface="Calibri" panose="020F0502020204030204" pitchFamily="34" charset="0"/>
                      </a:endParaRPr>
                    </a:p>
                    <a:p>
                      <a:endParaRPr lang="en-US" sz="500" dirty="0">
                        <a:latin typeface="Calibri" panose="020F0502020204030204" pitchFamily="34" charset="0"/>
                        <a:cs typeface="Calibri" panose="020F0502020204030204" pitchFamily="34" charset="0"/>
                      </a:endParaRPr>
                    </a:p>
                    <a:p>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500" kern="1200" dirty="0">
                          <a:solidFill>
                            <a:schemeClr val="dk1"/>
                          </a:solidFill>
                          <a:effectLst/>
                          <a:latin typeface="+mn-lt"/>
                          <a:ea typeface="+mn-ea"/>
                          <a:cs typeface="+mn-cs"/>
                        </a:rPr>
                        <a:t>The delivery of high-quality physical education and enrichment at Larwood School is supported by a collaborative, multi-disciplinary team. In addition to the dedicated sports coach, various members of staff—including learning and support staff—actively contribute to the planning and facilitation of PE lessons and wider activities. Their involvement enhances the breadth and depth of the provision, bringing diverse skill sets, knowledge, and enthusiasm to sessions.</a:t>
                      </a:r>
                    </a:p>
                    <a:p>
                      <a:r>
                        <a:rPr lang="en-GB" sz="500" kern="1200" dirty="0">
                          <a:solidFill>
                            <a:schemeClr val="dk1"/>
                          </a:solidFill>
                          <a:effectLst/>
                          <a:latin typeface="+mn-lt"/>
                          <a:ea typeface="+mn-ea"/>
                          <a:cs typeface="+mn-cs"/>
                        </a:rPr>
                        <a:t>Furthermore, the school has increased staffing during key times such as skills sessions and Friday reward activities. This allows for a wider variety of engaging options to be offered to students, catering to different interests and learning styles. By drawing on the strengths of a broader staff team, the school can provide a rich and varied programme that supports physical development, well-being, and positive behaviour</a:t>
                      </a:r>
                      <a:endParaRPr lang="en-US" sz="1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669175">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b="1" dirty="0">
                          <a:effectLst/>
                          <a:latin typeface="Calibri" panose="020F0502020204030204" pitchFamily="34" charset="0"/>
                          <a:cs typeface="Calibri" panose="020F0502020204030204" pitchFamily="34" charset="0"/>
                        </a:rPr>
                        <a:t>5. </a:t>
                      </a:r>
                      <a:r>
                        <a:rPr lang="en-US" sz="500" dirty="0">
                          <a:effectLst/>
                          <a:latin typeface="Calibri" panose="020F0502020204030204" pitchFamily="34" charset="0"/>
                          <a:cs typeface="Calibri" panose="020F0502020204030204" pitchFamily="34" charset="0"/>
                        </a:rPr>
                        <a:t>Increasing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500" kern="1200" dirty="0">
                          <a:solidFill>
                            <a:schemeClr val="dk1"/>
                          </a:solidFill>
                          <a:effectLst/>
                          <a:latin typeface="+mn-lt"/>
                          <a:ea typeface="+mn-ea"/>
                          <a:cs typeface="+mn-cs"/>
                        </a:rPr>
                        <a:t>The school regularly organises fixtures with other schools within the hub, further expanding opportunities for students to participate in friendly competitions and build relationships with peers from other settings</a:t>
                      </a: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2212214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026D05E-2A4F-B56B-D369-7D73D5C3E07D}"/>
              </a:ext>
            </a:extLst>
          </p:cNvPr>
          <p:cNvPicPr>
            <a:picLocks noChangeAspect="1"/>
          </p:cNvPicPr>
          <p:nvPr/>
        </p:nvPicPr>
        <p:blipFill>
          <a:blip r:embed="rId2"/>
          <a:stretch>
            <a:fillRect/>
          </a:stretch>
        </p:blipFill>
        <p:spPr>
          <a:xfrm>
            <a:off x="889" y="-2948"/>
            <a:ext cx="6166284" cy="4322536"/>
          </a:xfrm>
          <a:prstGeom prst="rect">
            <a:avLst/>
          </a:prstGeom>
        </p:spPr>
      </p:pic>
      <p:sp>
        <p:nvSpPr>
          <p:cNvPr id="4" name="TextBox 3">
            <a:extLst>
              <a:ext uri="{FF2B5EF4-FFF2-40B4-BE49-F238E27FC236}">
                <a16:creationId xmlns:a16="http://schemas.microsoft.com/office/drawing/2014/main"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(2026/2027)</a:t>
            </a:r>
          </a:p>
        </p:txBody>
      </p:sp>
      <p:sp>
        <p:nvSpPr>
          <p:cNvPr id="2" name="TextBox 1">
            <a:extLst>
              <a:ext uri="{FF2B5EF4-FFF2-40B4-BE49-F238E27FC236}">
                <a16:creationId xmlns:a16="http://schemas.microsoft.com/office/drawing/2014/main" id="{DF6A6CD2-88E8-9610-81B4-3451EA6069CB}"/>
              </a:ext>
            </a:extLst>
          </p:cNvPr>
          <p:cNvSpPr txBox="1"/>
          <p:nvPr/>
        </p:nvSpPr>
        <p:spPr>
          <a:xfrm>
            <a:off x="241825" y="607518"/>
            <a:ext cx="5684413" cy="1561646"/>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Using your whole school priorities, school development plan and previous PE, school sport and physical activity data, set out your aims for the year ahead. </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Think about specific areas of need such as </a:t>
            </a:r>
            <a:r>
              <a:rPr lang="en-US" sz="850" b="1" dirty="0">
                <a:latin typeface="Calibri" panose="020F0502020204030204" pitchFamily="34" charset="0"/>
                <a:cs typeface="Calibri" panose="020F0502020204030204" pitchFamily="34" charset="0"/>
              </a:rPr>
              <a:t>inactive girls, SEND and disadvantaged pupils</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Remember to also input your swimming data and reflections in the table located at the bottom of this page.</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a:t>
            </a: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a:t>
            </a:r>
            <a:r>
              <a:rPr lang="en-US" sz="700" i="1" dirty="0" err="1">
                <a:latin typeface="Calibri" panose="020F0502020204030204" pitchFamily="34" charset="0"/>
                <a:cs typeface="Calibri" panose="020F0502020204030204" pitchFamily="34" charset="0"/>
              </a:rPr>
              <a:t>prioritising</a:t>
            </a:r>
            <a:r>
              <a:rPr lang="en-US" sz="700" i="1" dirty="0">
                <a:latin typeface="Calibri" panose="020F0502020204030204" pitchFamily="34" charset="0"/>
                <a:cs typeface="Calibri" panose="020F0502020204030204" pitchFamily="34" charset="0"/>
              </a:rPr>
              <a:t>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graphicFrame>
        <p:nvGraphicFramePr>
          <p:cNvPr id="5" name="Table 4">
            <a:extLst>
              <a:ext uri="{FF2B5EF4-FFF2-40B4-BE49-F238E27FC236}">
                <a16:creationId xmlns:a16="http://schemas.microsoft.com/office/drawing/2014/main" id="{5A182FA8-E1AB-D63D-6ECD-2D907EE595F6}"/>
              </a:ext>
            </a:extLst>
          </p:cNvPr>
          <p:cNvGraphicFramePr>
            <a:graphicFrameLocks noGrp="1"/>
          </p:cNvGraphicFramePr>
          <p:nvPr>
            <p:extLst>
              <p:ext uri="{D42A27DB-BD31-4B8C-83A1-F6EECF244321}">
                <p14:modId xmlns:p14="http://schemas.microsoft.com/office/powerpoint/2010/main" val="3406740378"/>
              </p:ext>
            </p:extLst>
          </p:nvPr>
        </p:nvGraphicFramePr>
        <p:xfrm>
          <a:off x="369460" y="681733"/>
          <a:ext cx="5251937" cy="3280789"/>
        </p:xfrm>
        <a:graphic>
          <a:graphicData uri="http://schemas.openxmlformats.org/drawingml/2006/table">
            <a:tbl>
              <a:tblPr firstRow="1" bandRow="1">
                <a:tableStyleId>{5C22544A-7EE6-4342-B048-85BDC9FD1C3A}</a:tableStyleId>
              </a:tblPr>
              <a:tblGrid>
                <a:gridCol w="1625866">
                  <a:extLst>
                    <a:ext uri="{9D8B030D-6E8A-4147-A177-3AD203B41FA5}">
                      <a16:colId xmlns:a16="http://schemas.microsoft.com/office/drawing/2014/main" val="1397519339"/>
                    </a:ext>
                  </a:extLst>
                </a:gridCol>
                <a:gridCol w="1909158">
                  <a:extLst>
                    <a:ext uri="{9D8B030D-6E8A-4147-A177-3AD203B41FA5}">
                      <a16:colId xmlns:a16="http://schemas.microsoft.com/office/drawing/2014/main" val="279180329"/>
                    </a:ext>
                  </a:extLst>
                </a:gridCol>
                <a:gridCol w="1716913">
                  <a:extLst>
                    <a:ext uri="{9D8B030D-6E8A-4147-A177-3AD203B41FA5}">
                      <a16:colId xmlns:a16="http://schemas.microsoft.com/office/drawing/2014/main" val="1532179531"/>
                    </a:ext>
                  </a:extLst>
                </a:gridCol>
              </a:tblGrid>
              <a:tr h="162084">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94350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400" b="1" dirty="0">
                          <a:effectLst/>
                          <a:latin typeface="Calibri" panose="020F0502020204030204" pitchFamily="34" charset="0"/>
                          <a:cs typeface="Calibri" panose="020F0502020204030204" pitchFamily="34" charset="0"/>
                        </a:rPr>
                        <a:t>1. </a:t>
                      </a:r>
                      <a:r>
                        <a:rPr lang="en-US" sz="400" dirty="0">
                          <a:effectLst/>
                          <a:latin typeface="Calibri" panose="020F0502020204030204" pitchFamily="34" charset="0"/>
                          <a:cs typeface="Calibri" panose="020F0502020204030204" pitchFamily="34" charset="0"/>
                        </a:rPr>
                        <a:t>Swim competently, confidently and proficiently over a distance of at least 25 </a:t>
                      </a:r>
                      <a:r>
                        <a:rPr lang="en-US" sz="400" dirty="0" err="1">
                          <a:effectLst/>
                          <a:latin typeface="Calibri" panose="020F0502020204030204" pitchFamily="34" charset="0"/>
                          <a:cs typeface="Calibri" panose="020F0502020204030204" pitchFamily="34" charset="0"/>
                        </a:rPr>
                        <a:t>metres</a:t>
                      </a:r>
                      <a:endParaRPr lang="en-US" sz="4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4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400" dirty="0"/>
                        <a:t>Students had the opportunity to access swimming lessons to support achievement of this outcome. During these sessions, learners were assessed by qualified swimming instructors at Everyone Active in Stevenage. Most students were able to demonstrate confidence and proficiency in the water and successfully swim a distance of at least 25 metres, meeting the expected standard. The swimming programme provided learners with the opportunity to develop water confidence, improve technique and build their endurance over time</a:t>
                      </a:r>
                      <a:endParaRPr lang="en-US" sz="400" dirty="0">
                        <a:latin typeface="Calibri" panose="020F0502020204030204" pitchFamily="34" charset="0"/>
                        <a:cs typeface="Calibri" panose="020F0502020204030204" pitchFamily="34" charset="0"/>
                      </a:endParaRPr>
                    </a:p>
                    <a:p>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400" dirty="0"/>
                        <a:t>Although all students were given the opportunity to access swimming lessons, not all chose to participate due to the range of SEND and SEMH needs within our setting. Barriers such as anxiety, sensory difficulties, low confidence or previous negative experiences with swimming affected engagement for some learners.</a:t>
                      </a:r>
                    </a:p>
                    <a:p>
                      <a:r>
                        <a:rPr lang="en-GB" sz="400" dirty="0"/>
                        <a:t>Where students did not feel able to enter the water, they were encouraged to attend and observe the sessions to become familiar with the environment and routines. This gradual approach helped reduce anxiety and build confidence over time.</a:t>
                      </a:r>
                    </a:p>
                    <a:p>
                      <a:r>
                        <a:rPr lang="en-GB" sz="400" dirty="0"/>
                        <a:t>Whilst not all students participated fully, all learners were given equal access to the provision and opportunities were adapted to meet individual needs and encourage future engagement.</a:t>
                      </a: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6623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400" b="1" dirty="0">
                          <a:effectLst/>
                          <a:latin typeface="Calibri" panose="020F0502020204030204" pitchFamily="34" charset="0"/>
                          <a:cs typeface="Calibri" panose="020F0502020204030204" pitchFamily="34" charset="0"/>
                        </a:rPr>
                        <a:t>2. </a:t>
                      </a:r>
                      <a:r>
                        <a:rPr lang="en-US" sz="400" dirty="0">
                          <a:effectLst/>
                          <a:latin typeface="Calibri" panose="020F0502020204030204" pitchFamily="34" charset="0"/>
                          <a:cs typeface="Calibri" panose="020F0502020204030204" pitchFamily="34" charset="0"/>
                        </a:rPr>
                        <a:t>Use a range of strokes effectively (for example, front crawl, backstroke and breaststroke)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4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400" dirty="0"/>
                        <a:t>Students demonstrated a range of swimming strokes throughout the term, including front crawl, backstroke, breaststroke and Butterfly was also attempted by a few of the students.. Many were able to perform these strokes effectively and showed improvement in both technique and confidence over time. Qualified swimming instructors provided teaching, guidance and feedback during sessions to support learners in developing their skills and refining their technique</a:t>
                      </a: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400" dirty="0"/>
                        <a:t>Breaststroke and Butterfly  proved to be the most challenging stroke for many students due to the level of coordination required between the arm and leg movements. As a result, several learners found it more difficult to perform effectively compared to front crawl and backstroke. However, students continued to develop their technique and understanding through practice and support from the swimming instructors.</a:t>
                      </a:r>
                      <a:endParaRPr lang="en-US" sz="400" dirty="0">
                        <a:latin typeface="Calibri" panose="020F0502020204030204" pitchFamily="34" charset="0"/>
                        <a:cs typeface="Calibri" panose="020F0502020204030204" pitchFamily="34" charset="0"/>
                      </a:endParaRPr>
                    </a:p>
                    <a:p>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1370136">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400" b="1" dirty="0">
                          <a:effectLst/>
                          <a:latin typeface="Calibri" panose="020F0502020204030204" pitchFamily="34" charset="0"/>
                          <a:cs typeface="Calibri" panose="020F0502020204030204" pitchFamily="34" charset="0"/>
                        </a:rPr>
                        <a:t>3. </a:t>
                      </a:r>
                      <a:r>
                        <a:rPr lang="en-US" sz="400" dirty="0">
                          <a:effectLst/>
                          <a:latin typeface="Calibri" panose="020F0502020204030204" pitchFamily="34" charset="0"/>
                          <a:cs typeface="Calibri" panose="020F0502020204030204" pitchFamily="34" charset="0"/>
                        </a:rPr>
                        <a:t>Perform safe self-rescue in different water-based situations</a:t>
                      </a:r>
                      <a:endParaRPr lang="en-GB" sz="400" dirty="0">
                        <a:effectLst/>
                        <a:latin typeface="Calibri" panose="020F0502020204030204" pitchFamily="34" charset="0"/>
                        <a:ea typeface="Calibri" panose="020F0502020204030204" pitchFamily="34" charset="0"/>
                        <a:cs typeface="Calibri" panose="020F0502020204030204" pitchFamily="34" charset="0"/>
                      </a:endParaRPr>
                    </a:p>
                    <a:p>
                      <a:endParaRPr lang="en-US" sz="400" dirty="0">
                        <a:latin typeface="Calibri" panose="020F0502020204030204" pitchFamily="34" charset="0"/>
                        <a:cs typeface="Calibri" panose="020F0502020204030204" pitchFamily="34" charset="0"/>
                      </a:endParaRPr>
                    </a:p>
                    <a:p>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400" dirty="0"/>
                        <a:t>students were given opportunities during swimming lessons to develop and practise safe self-rescue skills in a controlled environment. Many learners were able to demonstrate an understanding of basic self-rescue techniques, including remaining calm in the water, floating to regain control of their breathing and moving safely towards the poolside.</a:t>
                      </a:r>
                    </a:p>
                    <a:p>
                      <a:r>
                        <a:rPr lang="en-GB" sz="400" dirty="0"/>
                        <a:t>Students also developed an awareness of water safety and how to respond appropriately if they found themselves in difficulty in the water. For many learners, simply building confidence in deep water and understanding how to stay safe represented significant progress.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p>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3356791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(2025/2026)</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864214481"/>
              </p:ext>
            </p:extLst>
          </p:nvPr>
        </p:nvGraphicFramePr>
        <p:xfrm>
          <a:off x="244258" y="684702"/>
          <a:ext cx="5677965" cy="2627478"/>
        </p:xfrm>
        <a:graphic>
          <a:graphicData uri="http://schemas.openxmlformats.org/drawingml/2006/table">
            <a:tbl>
              <a:tblPr firstRow="1" bandRow="1">
                <a:tableStyleId>{5C22544A-7EE6-4342-B048-85BDC9FD1C3A}</a:tableStyleId>
              </a:tblPr>
              <a:tblGrid>
                <a:gridCol w="1324087">
                  <a:extLst>
                    <a:ext uri="{9D8B030D-6E8A-4147-A177-3AD203B41FA5}">
                      <a16:colId xmlns:a16="http://schemas.microsoft.com/office/drawing/2014/main" val="1397519339"/>
                    </a:ext>
                  </a:extLst>
                </a:gridCol>
                <a:gridCol w="1554922">
                  <a:extLst>
                    <a:ext uri="{9D8B030D-6E8A-4147-A177-3AD203B41FA5}">
                      <a16:colId xmlns:a16="http://schemas.microsoft.com/office/drawing/2014/main" val="279180329"/>
                    </a:ext>
                  </a:extLst>
                </a:gridCol>
                <a:gridCol w="1399478">
                  <a:extLst>
                    <a:ext uri="{9D8B030D-6E8A-4147-A177-3AD203B41FA5}">
                      <a16:colId xmlns:a16="http://schemas.microsoft.com/office/drawing/2014/main" val="1419483341"/>
                    </a:ext>
                  </a:extLst>
                </a:gridCol>
                <a:gridCol w="1399478">
                  <a:extLst>
                    <a:ext uri="{9D8B030D-6E8A-4147-A177-3AD203B41FA5}">
                      <a16:colId xmlns:a16="http://schemas.microsoft.com/office/drawing/2014/main" val="1532179531"/>
                    </a:ext>
                  </a:extLst>
                </a:gridCol>
              </a:tblGrid>
              <a:tr h="0">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49031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effectLst/>
                          <a:latin typeface="Calibri" panose="020F0502020204030204" pitchFamily="34" charset="0"/>
                          <a:cs typeface="Calibri" panose="020F0502020204030204" pitchFamily="34" charset="0"/>
                        </a:rPr>
                        <a:t>Build stronger relationships with local school</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t>To ensure that other schools develop an accurate understanding of SEND learners and their needs, helping to build positive relationships and support both mainstream and SEND pupils to thrive within the right educational setting through sports. </a:t>
                      </a: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Interaction between neurodiverse children and send child. HOW</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3 Tournaments were  run and were very successfully( football tournament, dodgeball tournament and rounders tournament. Good turn out from the schools like Roebuck, Giles, Brooms Barns and Featherstone.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332146">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effectLst/>
                          <a:latin typeface="Calibri" panose="020F0502020204030204" pitchFamily="34" charset="0"/>
                          <a:cs typeface="Calibri" panose="020F0502020204030204" pitchFamily="34" charset="0"/>
                        </a:rPr>
                        <a:t>Increasing access to swimming for a broader range of students.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t>Swimming is an essential life skill that supports both safety and wellbeing, and every child should be given the opportunity to become a competent swimmer.</a:t>
                      </a: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t>Additional swimming lessons have now been agreed with Everyone Active following increased availability at the pool</a:t>
                      </a: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0514327"/>
                  </a:ext>
                </a:extLst>
              </a:tr>
              <a:tr h="844398">
                <a:tc gridSpan="4">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760599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(2026/2027)</a:t>
            </a:r>
          </a:p>
        </p:txBody>
      </p:sp>
      <p:sp>
        <p:nvSpPr>
          <p:cNvPr id="2" name="TextBox 1">
            <a:extLst>
              <a:ext uri="{FF2B5EF4-FFF2-40B4-BE49-F238E27FC236}">
                <a16:creationId xmlns:a16="http://schemas.microsoft.com/office/drawing/2014/main" id="{282A97B3-2922-B00E-5223-36C9D9090A0A}"/>
              </a:ext>
            </a:extLst>
          </p:cNvPr>
          <p:cNvSpPr txBox="1"/>
          <p:nvPr/>
        </p:nvSpPr>
        <p:spPr>
          <a:xfrm>
            <a:off x="241825" y="621478"/>
            <a:ext cx="5684413" cy="1657057"/>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Please aim to use this as a live working document through the year.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Keep returning to this to evidence adaptations and progress made through the PESSPA opportunities you provide.</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There is no set number of objectives you must have.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Make as many or as few as you see fit that will support your aims for the year ahead.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 </a:t>
            </a:r>
          </a:p>
          <a:p>
            <a:pPr>
              <a:lnSpc>
                <a:spcPct val="124000"/>
              </a:lnSpc>
            </a:pPr>
            <a:endParaRPr lang="en-US" sz="500" dirty="0">
              <a:latin typeface="Calibri" panose="020F0502020204030204" pitchFamily="34" charset="0"/>
              <a:cs typeface="Calibri" panose="020F0502020204030204" pitchFamily="34" charset="0"/>
            </a:endParaRP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B36-0064-E168-7038-3FC8704FBAB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2969350-C89D-DCEF-42F1-FBCB2DDD41B0}"/>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id="{225C9E27-D120-FB0E-EDFD-E98BBC05173C}"/>
              </a:ext>
            </a:extLst>
          </p:cNvPr>
          <p:cNvGraphicFramePr>
            <a:graphicFrameLocks noGrp="1"/>
          </p:cNvGraphicFramePr>
          <p:nvPr>
            <p:extLst>
              <p:ext uri="{D42A27DB-BD31-4B8C-83A1-F6EECF244321}">
                <p14:modId xmlns:p14="http://schemas.microsoft.com/office/powerpoint/2010/main" val="3531612602"/>
              </p:ext>
            </p:extLst>
          </p:nvPr>
        </p:nvGraphicFramePr>
        <p:xfrm>
          <a:off x="294842" y="839137"/>
          <a:ext cx="5530128" cy="32537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74420">
                  <a:extLst>
                    <a:ext uri="{9D8B030D-6E8A-4147-A177-3AD203B41FA5}">
                      <a16:colId xmlns:a16="http://schemas.microsoft.com/office/drawing/2014/main" val="3874769663"/>
                    </a:ext>
                  </a:extLst>
                </a:gridCol>
                <a:gridCol w="1432560">
                  <a:extLst>
                    <a:ext uri="{9D8B030D-6E8A-4147-A177-3AD203B41FA5}">
                      <a16:colId xmlns:a16="http://schemas.microsoft.com/office/drawing/2014/main" val="279180329"/>
                    </a:ext>
                  </a:extLst>
                </a:gridCol>
                <a:gridCol w="1501140">
                  <a:extLst>
                    <a:ext uri="{9D8B030D-6E8A-4147-A177-3AD203B41FA5}">
                      <a16:colId xmlns:a16="http://schemas.microsoft.com/office/drawing/2014/main" val="1419483341"/>
                    </a:ext>
                  </a:extLst>
                </a:gridCol>
                <a:gridCol w="102437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lunchtime play provision to increase activity for least active groups.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Develop pupil leadership (training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Midday supervisor training, Staff CDP to develop their understanding of games and play, Range of equipment, Youth voice activities to understand pupils wants and needs Outdoor play provision such as OPAL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confident and competent group of activity leaders that take initiative and create a more active and inclusive playground for all pupils. Midday supervisors and all staff leading a range of physical activities and joining in with movement daily to role model. A happier, more active playground that meets the needs of all pupils especially SEND and girls.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Youth voice data through half-termly surveys and interviews/group discussions with a variety of pupils (leaders, children participating and those that are less active at break times). Conduct regular observations of the playground to gauge activity levels of the least active children. Staff voice and feedback.</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Activity leaders are leading a broad range of activities and actively seeking children that are not engaged in physical activity during lunch times. Midday supervisors have grown in confidence and far more active and engaged in games with the children. Lunch times are more active with children having fun. Activity options have been tailored to suit the needs of SEND pupils through considerate choices of equipment and the types of games played. Girls are proving to be the hardest group to engage as some are still choosing not to be active.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Continued training for activity leaders and bringing new leaders into the group to bring new ideas and expertise. More leaders will also mean more activities are able to be delivered. Continued training with midday supervisors. Establish lead midday supervisors to empower them and give them ownership. Continue to listen to SEND pupils and tailor activities to their needs and wants. Focus priorities on engaging girls. Work with least active girls to create activities that are meaningful and enjoyable for them. Do they want to be activity leaders for younger children to give them purpose and confidence?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100 out of 100 activity leaders want to carry on with this role next year. 30 more children have enquired to joining the team. Meetings and the end of year survey have shown all leaders feel positive and enjoy making a difference for others. Interviews by random selection were conducted and 92% of pupils were either 'happy' or 'very happy' with the activities on offer at lunch time. End of year physical activity survey findings such as: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Am I involved with games at lunch       time - 89%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Do I enjoy lunch time? 97%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Have I joined in with a game with the activity leaders? 100% Yes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Physical Resources - £1000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CPD for staff - £500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OPAL - £8000</a:t>
                      </a: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
        <p:nvSpPr>
          <p:cNvPr id="5" name="TextBox 4">
            <a:extLst>
              <a:ext uri="{FF2B5EF4-FFF2-40B4-BE49-F238E27FC236}">
                <a16:creationId xmlns:a16="http://schemas.microsoft.com/office/drawing/2014/main" id="{7C0CE318-2120-E324-9292-5A86D8597144}"/>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(2026/2027)</a:t>
            </a:r>
          </a:p>
        </p:txBody>
      </p:sp>
      <p:sp>
        <p:nvSpPr>
          <p:cNvPr id="6" name="TextBox 5">
            <a:extLst>
              <a:ext uri="{FF2B5EF4-FFF2-40B4-BE49-F238E27FC236}">
                <a16:creationId xmlns:a16="http://schemas.microsoft.com/office/drawing/2014/main" id="{06D3BCB3-9898-8FE9-7C31-95AA52B74F02}"/>
              </a:ext>
            </a:extLst>
          </p:cNvPr>
          <p:cNvSpPr txBox="1"/>
          <p:nvPr/>
        </p:nvSpPr>
        <p:spPr>
          <a:xfrm>
            <a:off x="241826" y="599839"/>
            <a:ext cx="3255432" cy="215444"/>
          </a:xfrm>
          <a:prstGeom prst="rect">
            <a:avLst/>
          </a:prstGeom>
          <a:noFill/>
        </p:spPr>
        <p:txBody>
          <a:bodyPr wrap="square" rtlCol="0">
            <a:spAutoFit/>
          </a:bodyPr>
          <a:lstStyle/>
          <a:p>
            <a:r>
              <a:rPr lang="en-US" sz="800" b="1" dirty="0">
                <a:solidFill>
                  <a:srgbClr val="FF0000"/>
                </a:solidFill>
                <a:latin typeface="Calibri" panose="020F0502020204030204" pitchFamily="34" charset="0"/>
                <a:cs typeface="Calibri" panose="020F0502020204030204" pitchFamily="34" charset="0"/>
              </a:rPr>
              <a:t>Example objective shown below is for reference purposes only:</a:t>
            </a:r>
          </a:p>
        </p:txBody>
      </p:sp>
    </p:spTree>
    <p:extLst>
      <p:ext uri="{BB962C8B-B14F-4D97-AF65-F5344CB8AC3E}">
        <p14:creationId xmlns:p14="http://schemas.microsoft.com/office/powerpoint/2010/main" val="20704661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4533</TotalTime>
  <Words>3658</Words>
  <Application>Microsoft Office PowerPoint</Application>
  <PresentationFormat>Custom</PresentationFormat>
  <Paragraphs>218</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Rock</dc:creator>
  <cp:lastModifiedBy>Bianca Osobu</cp:lastModifiedBy>
  <cp:revision>17</cp:revision>
  <dcterms:created xsi:type="dcterms:W3CDTF">2025-10-08T18:09:30Z</dcterms:created>
  <dcterms:modified xsi:type="dcterms:W3CDTF">2026-07-06T13:22:59Z</dcterms:modified>
</cp:coreProperties>
</file>